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>
        <p:scale>
          <a:sx n="100" d="100"/>
          <a:sy n="100" d="100"/>
        </p:scale>
        <p:origin x="8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917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76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108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46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643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861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19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585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149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00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279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CEEF4-21FA-4AEC-9D3C-FC2CBD5BD173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33A86-DE5E-4107-837F-BA598E3CF9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084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7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persona, interno, elettronica&#10;&#10;Descrizione generata automaticamente">
            <a:extLst>
              <a:ext uri="{FF2B5EF4-FFF2-40B4-BE49-F238E27FC236}">
                <a16:creationId xmlns:a16="http://schemas.microsoft.com/office/drawing/2014/main" id="{0ECC21AB-0091-DB52-819E-A2B6EC8E506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588"/>
            <a:ext cx="685800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magine 5" descr="logo.png">
            <a:extLst>
              <a:ext uri="{FF2B5EF4-FFF2-40B4-BE49-F238E27FC236}">
                <a16:creationId xmlns:a16="http://schemas.microsoft.com/office/drawing/2014/main" id="{DE4D1D1F-D167-8A52-B8AF-F7BBBB44BDA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5935" y="128015"/>
            <a:ext cx="692707" cy="682705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1F9E9EB4-2939-AE7D-C74A-A7FC04653128}"/>
              </a:ext>
            </a:extLst>
          </p:cNvPr>
          <p:cNvSpPr txBox="1"/>
          <p:nvPr/>
        </p:nvSpPr>
        <p:spPr>
          <a:xfrm>
            <a:off x="938642" y="206172"/>
            <a:ext cx="2133431" cy="578882"/>
          </a:xfrm>
          <a:prstGeom prst="rect">
            <a:avLst/>
          </a:prstGeom>
          <a:noFill/>
        </p:spPr>
        <p:txBody>
          <a:bodyPr wrap="square" lIns="70363" tIns="35182" rIns="70363" bIns="35182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Georgia" pitchFamily="18" charset="0"/>
              </a:rPr>
              <a:t>Società Italiana di</a:t>
            </a:r>
          </a:p>
          <a:p>
            <a:r>
              <a:rPr lang="it-IT" sz="1100" dirty="0">
                <a:solidFill>
                  <a:schemeClr val="bg1"/>
                </a:solidFill>
                <a:latin typeface="Georgia" pitchFamily="18" charset="0"/>
              </a:rPr>
              <a:t>Radiologia Medica</a:t>
            </a:r>
          </a:p>
          <a:p>
            <a:r>
              <a:rPr lang="it-IT" sz="1100" dirty="0">
                <a:solidFill>
                  <a:schemeClr val="bg1"/>
                </a:solidFill>
                <a:latin typeface="Georgia" pitchFamily="18" charset="0"/>
              </a:rPr>
              <a:t>e Interventistica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36B96CF-A208-BF86-D979-5DD6D1E58C4E}"/>
              </a:ext>
            </a:extLst>
          </p:cNvPr>
          <p:cNvSpPr txBox="1"/>
          <p:nvPr/>
        </p:nvSpPr>
        <p:spPr>
          <a:xfrm>
            <a:off x="2660142" y="348040"/>
            <a:ext cx="4053095" cy="424994"/>
          </a:xfrm>
          <a:prstGeom prst="rect">
            <a:avLst/>
          </a:prstGeom>
          <a:noFill/>
        </p:spPr>
        <p:txBody>
          <a:bodyPr wrap="square" lIns="70363" tIns="35182" rIns="70363" bIns="35182" rtlCol="0">
            <a:spAutoFit/>
          </a:bodyPr>
          <a:lstStyle/>
          <a:p>
            <a:pPr algn="r"/>
            <a:r>
              <a:rPr lang="it-IT" sz="1400" dirty="0">
                <a:solidFill>
                  <a:schemeClr val="bg1"/>
                </a:solidFill>
                <a:latin typeface="Merriweather Sans ExtraBold" pitchFamily="2" charset="0"/>
              </a:rPr>
              <a:t>Centro Studi Cardello</a:t>
            </a:r>
          </a:p>
          <a:p>
            <a:pPr algn="r"/>
            <a:r>
              <a:rPr lang="it-IT" sz="900" dirty="0">
                <a:solidFill>
                  <a:schemeClr val="bg1"/>
                </a:solidFill>
                <a:latin typeface="Merriweather Sans Light" pitchFamily="2" charset="0"/>
              </a:rPr>
              <a:t>Via  del Cardello, 24,  00184 Roma (RM)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A12C6FA-33C3-8574-2545-E895B171015A}"/>
              </a:ext>
            </a:extLst>
          </p:cNvPr>
          <p:cNvSpPr txBox="1"/>
          <p:nvPr/>
        </p:nvSpPr>
        <p:spPr>
          <a:xfrm>
            <a:off x="3563886" y="773034"/>
            <a:ext cx="3149351" cy="209551"/>
          </a:xfrm>
          <a:prstGeom prst="rect">
            <a:avLst/>
          </a:prstGeom>
          <a:noFill/>
        </p:spPr>
        <p:txBody>
          <a:bodyPr wrap="square" lIns="70363" tIns="35182" rIns="70363" bIns="35182" rtlCol="0">
            <a:spAutoFit/>
          </a:bodyPr>
          <a:lstStyle/>
          <a:p>
            <a:pPr algn="r"/>
            <a:r>
              <a:rPr lang="it-IT" sz="900" dirty="0">
                <a:solidFill>
                  <a:schemeClr val="bg1"/>
                </a:solidFill>
                <a:latin typeface="Merriweather Sans Light" pitchFamily="2" charset="0"/>
              </a:rPr>
              <a:t>ID ECM  </a:t>
            </a:r>
            <a:r>
              <a:rPr lang="it-IT" sz="900" dirty="0">
                <a:solidFill>
                  <a:schemeClr val="bg1"/>
                </a:solidFill>
                <a:latin typeface="Merriweather Sans ExtraBold" pitchFamily="2" charset="0"/>
              </a:rPr>
              <a:t>16-383993  </a:t>
            </a:r>
            <a:r>
              <a:rPr lang="it-IT" sz="900" dirty="0">
                <a:solidFill>
                  <a:schemeClr val="bg1"/>
                </a:solidFill>
                <a:latin typeface="Merriweather Sans Light" pitchFamily="2" charset="0"/>
              </a:rPr>
              <a:t>Crediti  </a:t>
            </a:r>
            <a:r>
              <a:rPr lang="it-IT" sz="900" dirty="0">
                <a:solidFill>
                  <a:schemeClr val="bg1"/>
                </a:solidFill>
                <a:latin typeface="Merriweather Sans ExtraBold" pitchFamily="2" charset="0"/>
              </a:rPr>
              <a:t>6</a:t>
            </a:r>
            <a:r>
              <a:rPr lang="it-IT" sz="900" dirty="0">
                <a:solidFill>
                  <a:schemeClr val="bg1"/>
                </a:solidFill>
                <a:latin typeface="Merriweather Sans Light" pitchFamily="2" charset="0"/>
              </a:rPr>
              <a:t> 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93DF585-030F-0C50-83AA-8E9FEABCC7C9}"/>
              </a:ext>
            </a:extLst>
          </p:cNvPr>
          <p:cNvSpPr txBox="1"/>
          <p:nvPr/>
        </p:nvSpPr>
        <p:spPr>
          <a:xfrm>
            <a:off x="3725504" y="9128000"/>
            <a:ext cx="27450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dirty="0">
                <a:solidFill>
                  <a:schemeClr val="bg1"/>
                </a:solidFill>
                <a:latin typeface="Georgia" pitchFamily="18" charset="0"/>
              </a:rPr>
              <a:t>Sezione di Studio 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  <a:latin typeface="Georgia" pitchFamily="18" charset="0"/>
              </a:rPr>
              <a:t>Tomografia Computerizzata</a:t>
            </a:r>
            <a:endParaRPr lang="it-IT" sz="1400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37C740B7-457A-3A6C-5A79-1DC13ABD9BD2}"/>
              </a:ext>
            </a:extLst>
          </p:cNvPr>
          <p:cNvSpPr txBox="1"/>
          <p:nvPr/>
        </p:nvSpPr>
        <p:spPr>
          <a:xfrm>
            <a:off x="2660142" y="1084891"/>
            <a:ext cx="437408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  <a:latin typeface="Merriweather Sans Light" pitchFamily="2" charset="0"/>
              </a:defRPr>
            </a:lvl1pPr>
          </a:lstStyle>
          <a:p>
            <a:pPr algn="ctr"/>
            <a:r>
              <a:rPr lang="it-IT" sz="1400" dirty="0">
                <a:latin typeface="Merriweather Sans ExtraBold" pitchFamily="2" charset="0"/>
              </a:rPr>
              <a:t>Hands-on Workshop Sezione di Studio TC </a:t>
            </a:r>
          </a:p>
          <a:p>
            <a:pPr algn="ctr"/>
            <a:r>
              <a:rPr lang="it-IT" sz="1400" dirty="0">
                <a:latin typeface="Merriweather Sans ExtraBold" pitchFamily="2" charset="0"/>
              </a:rPr>
              <a:t>“il Radiologo &amp; il Post processing TC”</a:t>
            </a:r>
          </a:p>
          <a:p>
            <a:endParaRPr lang="it-IT" dirty="0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2825CCC5-B657-7EA0-8A35-AECC0B0BF2A7}"/>
              </a:ext>
            </a:extLst>
          </p:cNvPr>
          <p:cNvSpPr txBox="1"/>
          <p:nvPr/>
        </p:nvSpPr>
        <p:spPr>
          <a:xfrm>
            <a:off x="4230983" y="1537988"/>
            <a:ext cx="2056141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>
                <a:solidFill>
                  <a:schemeClr val="bg1"/>
                </a:solidFill>
                <a:latin typeface="Merriweather Sans ExtraBold" pitchFamily="2" charset="0"/>
              </a:rPr>
              <a:t>22 e 23 giugno 2023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latin typeface="Merriweather Sans ExtraBold" pitchFamily="2" charset="0"/>
              </a:rPr>
              <a:t>(il corso si ripeterà in due date consecutive) </a:t>
            </a:r>
            <a:endParaRPr lang="it-IT" sz="1400" dirty="0">
              <a:solidFill>
                <a:schemeClr val="bg1"/>
              </a:solidFill>
              <a:latin typeface="Merriweather Sans ExtraBold" pitchFamily="2" charset="0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55FA391D-238F-B3B9-4309-0854D17D94B1}"/>
              </a:ext>
            </a:extLst>
          </p:cNvPr>
          <p:cNvSpPr txBox="1"/>
          <p:nvPr/>
        </p:nvSpPr>
        <p:spPr>
          <a:xfrm>
            <a:off x="164433" y="4338359"/>
            <a:ext cx="6098547" cy="550920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Programma</a:t>
            </a:r>
          </a:p>
          <a:p>
            <a:endParaRPr lang="it-IT" sz="900" b="1" dirty="0">
              <a:solidFill>
                <a:schemeClr val="accent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09.00</a:t>
            </a:r>
            <a:r>
              <a:rPr lang="it-IT" sz="1100" dirty="0">
                <a:solidFill>
                  <a:schemeClr val="bg1"/>
                </a:solidFill>
                <a:latin typeface="Merriweather Sans Light" pitchFamily="2" charset="0"/>
              </a:rPr>
              <a:t>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Registrazione</a:t>
            </a:r>
          </a:p>
          <a:p>
            <a:endParaRPr lang="it-IT" sz="1100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09.00</a:t>
            </a:r>
            <a:r>
              <a:rPr lang="it-IT" sz="1100" dirty="0">
                <a:solidFill>
                  <a:schemeClr val="bg1"/>
                </a:solidFill>
                <a:latin typeface="Merriweather Sans Light" pitchFamily="2" charset="0"/>
              </a:rPr>
              <a:t>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Introduzione al corso </a:t>
            </a:r>
          </a:p>
          <a:p>
            <a:r>
              <a:rPr lang="it-IT" sz="1100" i="1" dirty="0">
                <a:solidFill>
                  <a:schemeClr val="bg1"/>
                </a:solidFill>
                <a:latin typeface="Merriweather Sans Light" pitchFamily="2" charset="0"/>
              </a:rPr>
              <a:t>                   C. Floridi – M.A. Mazzei</a:t>
            </a:r>
          </a:p>
          <a:p>
            <a:endParaRPr lang="it-IT" sz="1100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10.00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Sessioni pratiche  con workstation TC </a:t>
            </a:r>
          </a:p>
          <a:p>
            <a:r>
              <a:rPr lang="it-IT" sz="1100" i="1" dirty="0">
                <a:solidFill>
                  <a:schemeClr val="bg1"/>
                </a:solidFill>
                <a:latin typeface="Merriweather Sans Light" pitchFamily="2" charset="0"/>
              </a:rPr>
              <a:t>                  coordinatori: G. Bagnacci – L. </a:t>
            </a:r>
            <a:r>
              <a:rPr lang="it-IT" sz="1100" i="1" dirty="0" err="1">
                <a:solidFill>
                  <a:schemeClr val="bg1"/>
                </a:solidFill>
                <a:latin typeface="Merriweather Sans Light" pitchFamily="2" charset="0"/>
              </a:rPr>
              <a:t>Cacioppa</a:t>
            </a:r>
            <a:endParaRPr lang="it-IT" sz="1100" i="1" dirty="0">
              <a:solidFill>
                <a:schemeClr val="bg1"/>
              </a:solidFill>
              <a:latin typeface="Merriweather Sans Light" pitchFamily="2" charset="0"/>
            </a:endParaRPr>
          </a:p>
          <a:p>
            <a:endParaRPr lang="it-IT" sz="1100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11.00  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Discussione Collegiale Casi Clinici</a:t>
            </a:r>
          </a:p>
          <a:p>
            <a:r>
              <a:rPr lang="it-IT" sz="1100" b="1" i="1" dirty="0">
                <a:solidFill>
                  <a:schemeClr val="bg1"/>
                </a:solidFill>
                <a:latin typeface="Merriweather Sans Light" pitchFamily="2" charset="0"/>
              </a:rPr>
              <a:t>                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Post processing nella routine clinica e in      </a:t>
            </a:r>
          </a:p>
          <a:p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                   urgenza: quando serve</a:t>
            </a:r>
          </a:p>
          <a:p>
            <a:r>
              <a:rPr lang="it-IT" sz="1100" i="1" dirty="0">
                <a:solidFill>
                  <a:schemeClr val="bg1"/>
                </a:solidFill>
                <a:latin typeface="Merriweather Sans Light" pitchFamily="2" charset="0"/>
              </a:rPr>
              <a:t>                   S. Guerrini – G. Minetti </a:t>
            </a:r>
          </a:p>
          <a:p>
            <a:endParaRPr lang="it-IT" sz="1100" i="1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12.00 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Sessioni pratiche  con workstation TC </a:t>
            </a:r>
          </a:p>
          <a:p>
            <a:r>
              <a:rPr lang="it-IT" sz="1100" i="1" dirty="0">
                <a:solidFill>
                  <a:schemeClr val="bg1"/>
                </a:solidFill>
                <a:latin typeface="Merriweather Sans Light" pitchFamily="2" charset="0"/>
              </a:rPr>
              <a:t>                  coordinatori: G. Bagnacci – L. </a:t>
            </a:r>
            <a:r>
              <a:rPr lang="it-IT" sz="1100" i="1" dirty="0" err="1">
                <a:solidFill>
                  <a:schemeClr val="bg1"/>
                </a:solidFill>
                <a:latin typeface="Merriweather Sans Light" pitchFamily="2" charset="0"/>
              </a:rPr>
              <a:t>Cacioppa</a:t>
            </a:r>
            <a:endParaRPr lang="it-IT" sz="1100" i="1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dirty="0">
                <a:solidFill>
                  <a:schemeClr val="bg1"/>
                </a:solidFill>
                <a:latin typeface="Merriweather Sans Light" pitchFamily="2" charset="0"/>
              </a:rPr>
              <a:t> </a:t>
            </a: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13.00   </a:t>
            </a:r>
            <a:r>
              <a:rPr lang="it-IT" sz="1100" b="1" i="1" dirty="0">
                <a:solidFill>
                  <a:schemeClr val="accent1"/>
                </a:solidFill>
                <a:latin typeface="Merriweather Sans Light" pitchFamily="2" charset="0"/>
              </a:rPr>
              <a:t>Lunch</a:t>
            </a:r>
          </a:p>
          <a:p>
            <a:endParaRPr lang="it-IT" sz="1100" b="1" i="1" dirty="0">
              <a:solidFill>
                <a:schemeClr val="accent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14.30 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Sessioni pratiche  con workstation TC </a:t>
            </a:r>
          </a:p>
          <a:p>
            <a:r>
              <a:rPr lang="it-IT" sz="1100" i="1" dirty="0">
                <a:solidFill>
                  <a:schemeClr val="bg1"/>
                </a:solidFill>
                <a:latin typeface="Merriweather Sans Light" pitchFamily="2" charset="0"/>
              </a:rPr>
              <a:t>                  coordinatori: G. Bagnacci – L. </a:t>
            </a:r>
            <a:r>
              <a:rPr lang="it-IT" sz="1100" i="1" dirty="0" err="1">
                <a:solidFill>
                  <a:schemeClr val="bg1"/>
                </a:solidFill>
                <a:latin typeface="Merriweather Sans Light" pitchFamily="2" charset="0"/>
              </a:rPr>
              <a:t>Cacioppa</a:t>
            </a:r>
            <a:endParaRPr lang="it-IT" sz="1100" i="1" dirty="0">
              <a:solidFill>
                <a:schemeClr val="bg1"/>
              </a:solidFill>
              <a:latin typeface="Merriweather Sans Light" pitchFamily="2" charset="0"/>
            </a:endParaRPr>
          </a:p>
          <a:p>
            <a:endParaRPr lang="it-IT" sz="1100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15.30</a:t>
            </a:r>
            <a:r>
              <a:rPr lang="it-IT" sz="1100" dirty="0">
                <a:solidFill>
                  <a:schemeClr val="bg1"/>
                </a:solidFill>
                <a:latin typeface="Merriweather Sans Light" pitchFamily="2" charset="0"/>
              </a:rPr>
              <a:t> 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Discussione casi clinici</a:t>
            </a:r>
          </a:p>
          <a:p>
            <a:r>
              <a:rPr lang="it-IT" sz="1100" b="1" i="1" dirty="0">
                <a:solidFill>
                  <a:schemeClr val="bg1"/>
                </a:solidFill>
                <a:latin typeface="Merriweather Sans Light" pitchFamily="2" charset="0"/>
              </a:rPr>
              <a:t>               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Post processing con DECT e Wide Detector: </a:t>
            </a:r>
          </a:p>
          <a:p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                  Cosa cambia  </a:t>
            </a:r>
          </a:p>
          <a:p>
            <a:r>
              <a:rPr lang="it-IT" sz="1100" i="1" dirty="0">
                <a:solidFill>
                  <a:schemeClr val="bg1"/>
                </a:solidFill>
                <a:latin typeface="Merriweather Sans Light" pitchFamily="2" charset="0"/>
              </a:rPr>
              <a:t>                  M. Cellina – G. Zamboni</a:t>
            </a:r>
          </a:p>
          <a:p>
            <a:endParaRPr lang="it-IT" sz="1100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16.30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Sessioni pratiche  con workstation TC </a:t>
            </a:r>
          </a:p>
          <a:p>
            <a:r>
              <a:rPr lang="it-IT" sz="1100" i="1" dirty="0">
                <a:solidFill>
                  <a:schemeClr val="bg1"/>
                </a:solidFill>
                <a:latin typeface="Merriweather Sans Light" pitchFamily="2" charset="0"/>
              </a:rPr>
              <a:t>                 coordinatori: G. Bagnacci – L. </a:t>
            </a:r>
            <a:r>
              <a:rPr lang="it-IT" sz="1100" i="1" dirty="0" err="1">
                <a:solidFill>
                  <a:schemeClr val="bg1"/>
                </a:solidFill>
                <a:latin typeface="Merriweather Sans Light" pitchFamily="2" charset="0"/>
              </a:rPr>
              <a:t>Cacioppa</a:t>
            </a:r>
            <a:endParaRPr lang="it-IT" sz="1100" i="1" dirty="0">
              <a:solidFill>
                <a:schemeClr val="bg1"/>
              </a:solidFill>
              <a:latin typeface="Merriweather Sans Light" pitchFamily="2" charset="0"/>
            </a:endParaRPr>
          </a:p>
          <a:p>
            <a:endParaRPr lang="it-IT" sz="1100" i="1" dirty="0">
              <a:solidFill>
                <a:schemeClr val="bg1"/>
              </a:solidFill>
              <a:latin typeface="Merriweather Sans Light" pitchFamily="2" charset="0"/>
            </a:endParaRPr>
          </a:p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17.30</a:t>
            </a:r>
            <a:r>
              <a:rPr lang="it-IT" sz="1100" dirty="0">
                <a:solidFill>
                  <a:schemeClr val="bg1"/>
                </a:solidFill>
                <a:latin typeface="Merriweather Sans Light" pitchFamily="2" charset="0"/>
              </a:rPr>
              <a:t>    </a:t>
            </a:r>
            <a:r>
              <a:rPr lang="it-IT" sz="1100" b="1" dirty="0">
                <a:solidFill>
                  <a:schemeClr val="bg1"/>
                </a:solidFill>
                <a:latin typeface="Merriweather Sans Light" pitchFamily="2" charset="0"/>
              </a:rPr>
              <a:t>Conclusioni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050FF17D-E2F5-D02F-BC30-4C6B69231CE4}"/>
              </a:ext>
            </a:extLst>
          </p:cNvPr>
          <p:cNvSpPr txBox="1"/>
          <p:nvPr/>
        </p:nvSpPr>
        <p:spPr>
          <a:xfrm>
            <a:off x="3725504" y="6470166"/>
            <a:ext cx="332075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>
                <a:solidFill>
                  <a:schemeClr val="accent1"/>
                </a:solidFill>
                <a:latin typeface="Merriweather Sans Light" pitchFamily="2" charset="0"/>
              </a:rPr>
              <a:t>Quota di iscrizione</a:t>
            </a:r>
          </a:p>
          <a:p>
            <a:endParaRPr lang="it-IT" sz="600" b="1" dirty="0">
              <a:solidFill>
                <a:srgbClr val="0070C0"/>
              </a:solidFill>
              <a:latin typeface="Merriweather Sans Light" pitchFamily="2" charset="0"/>
            </a:endParaRPr>
          </a:p>
          <a:p>
            <a:r>
              <a:rPr lang="it-IT" sz="1000" i="1" dirty="0">
                <a:solidFill>
                  <a:schemeClr val="bg1"/>
                </a:solidFill>
                <a:latin typeface="Merriweather Sans Light" pitchFamily="2" charset="0"/>
              </a:rPr>
              <a:t>Corso a numero chiuso: numero massimo di </a:t>
            </a:r>
          </a:p>
          <a:p>
            <a:r>
              <a:rPr lang="it-IT" sz="1000" i="1" dirty="0">
                <a:solidFill>
                  <a:schemeClr val="bg1"/>
                </a:solidFill>
                <a:latin typeface="Merriweather Sans Light" pitchFamily="2" charset="0"/>
              </a:rPr>
              <a:t>partecipanti per corso 32/die </a:t>
            </a:r>
          </a:p>
          <a:p>
            <a:endParaRPr lang="it-IT" sz="700" b="1" dirty="0">
              <a:solidFill>
                <a:srgbClr val="0070C0"/>
              </a:solidFill>
              <a:latin typeface="Merriweather Sans Light" pitchFamily="2" charset="0"/>
            </a:endParaRPr>
          </a:p>
          <a:p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Soci SIRM: € 30,00</a:t>
            </a:r>
          </a:p>
          <a:p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Specializzandi soci SIRM: € 15,00</a:t>
            </a:r>
          </a:p>
          <a:p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Soci SIRM iscritti Sezione di Studio TC: € 15,00</a:t>
            </a:r>
          </a:p>
          <a:p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Non Soci SIRM: € 300,00</a:t>
            </a:r>
          </a:p>
          <a:p>
            <a:endParaRPr lang="it-IT" sz="1100" dirty="0">
              <a:solidFill>
                <a:schemeClr val="bg1"/>
              </a:solidFill>
              <a:latin typeface="Merriweather Sans Light" pitchFamily="2" charset="0"/>
            </a:endParaRPr>
          </a:p>
          <a:p>
            <a:endParaRPr lang="it-IT" sz="1100" i="1" dirty="0">
              <a:solidFill>
                <a:schemeClr val="bg1"/>
              </a:solidFill>
              <a:latin typeface="Merriweather Sans Light" pitchFamily="2" charset="0"/>
            </a:endParaRP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144BA5DE-D7FB-E10E-F7A5-D2CAB21055DF}"/>
              </a:ext>
            </a:extLst>
          </p:cNvPr>
          <p:cNvSpPr txBox="1"/>
          <p:nvPr/>
        </p:nvSpPr>
        <p:spPr>
          <a:xfrm>
            <a:off x="3725504" y="4590451"/>
            <a:ext cx="3132496" cy="195438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it-IT" sz="1100" b="1" dirty="0" err="1">
                <a:solidFill>
                  <a:schemeClr val="accent1"/>
                </a:solidFill>
                <a:latin typeface="Merriweather Sans Light" pitchFamily="2" charset="0"/>
              </a:rPr>
              <a:t>Faculty</a:t>
            </a:r>
            <a:endParaRPr lang="it-IT" sz="1100" b="1" dirty="0">
              <a:solidFill>
                <a:schemeClr val="accent1"/>
              </a:solidFill>
              <a:latin typeface="Merriweather Sans Light" pitchFamily="2" charset="0"/>
            </a:endParaRPr>
          </a:p>
          <a:p>
            <a:endParaRPr lang="it-IT" sz="200" b="1" dirty="0">
              <a:solidFill>
                <a:schemeClr val="accent1"/>
              </a:solidFill>
              <a:latin typeface="Merriweather Sans Light" pitchFamily="2" charset="0"/>
            </a:endParaRPr>
          </a:p>
          <a:p>
            <a:pPr algn="just"/>
            <a:endParaRPr lang="it-IT" sz="700" b="1" dirty="0">
              <a:solidFill>
                <a:schemeClr val="accent1"/>
              </a:solidFill>
              <a:latin typeface="Merriweather Sans Light" pitchFamily="2" charset="0"/>
            </a:endParaRP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Giulio Bagnacci - Poggibonsi </a:t>
            </a: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Maria Laura </a:t>
            </a:r>
            <a:r>
              <a:rPr lang="it-IT" sz="1000" dirty="0" err="1">
                <a:solidFill>
                  <a:schemeClr val="bg1"/>
                </a:solidFill>
                <a:latin typeface="Merriweather Sans Light" pitchFamily="2" charset="0"/>
              </a:rPr>
              <a:t>Cacioppa</a:t>
            </a:r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 - Bologna </a:t>
            </a: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Michaela Iva Cellina - Milano </a:t>
            </a: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Chiara Floridi - Ancona </a:t>
            </a: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Susanna Guerrini - Siena </a:t>
            </a: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Maria Antonietta Mazzei - Siena </a:t>
            </a: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Giuseppe Antonio Minetti - Casale Monferrato </a:t>
            </a:r>
          </a:p>
          <a:p>
            <a:pPr algn="just"/>
            <a:r>
              <a:rPr lang="it-IT" sz="1000" dirty="0">
                <a:solidFill>
                  <a:schemeClr val="bg1"/>
                </a:solidFill>
                <a:latin typeface="Merriweather Sans Light" pitchFamily="2" charset="0"/>
              </a:rPr>
              <a:t>Giulia Zamboni - Verona </a:t>
            </a:r>
          </a:p>
          <a:p>
            <a:endParaRPr lang="it-IT" sz="600" b="1" dirty="0">
              <a:solidFill>
                <a:schemeClr val="accent1"/>
              </a:solidFill>
              <a:latin typeface="Merriweather Sans Light" pitchFamily="2" charset="0"/>
            </a:endParaRPr>
          </a:p>
          <a:p>
            <a:endParaRPr lang="it-IT" sz="300" dirty="0">
              <a:solidFill>
                <a:schemeClr val="bg1"/>
              </a:solidFill>
              <a:latin typeface="Merriweather Sans Light" pitchFamily="2" charset="0"/>
            </a:endParaRPr>
          </a:p>
          <a:p>
            <a:endParaRPr lang="it-IT" sz="300" dirty="0">
              <a:solidFill>
                <a:schemeClr val="bg1"/>
              </a:solidFill>
              <a:latin typeface="Merriweather Sans Light" pitchFamily="2" charset="0"/>
            </a:endParaRPr>
          </a:p>
          <a:p>
            <a:endParaRPr lang="it-IT" sz="400" dirty="0">
              <a:solidFill>
                <a:schemeClr val="bg1"/>
              </a:solidFill>
              <a:latin typeface="Merriweather Sans Light" pitchFamily="2" charset="0"/>
            </a:endParaRPr>
          </a:p>
          <a:p>
            <a:endParaRPr lang="it-IT" sz="500" i="1" dirty="0">
              <a:solidFill>
                <a:schemeClr val="bg1"/>
              </a:solidFill>
              <a:latin typeface="Merriweather Sans Light" pitchFamily="2" charset="0"/>
            </a:endParaRPr>
          </a:p>
        </p:txBody>
      </p:sp>
      <p:pic>
        <p:nvPicPr>
          <p:cNvPr id="2" name="Immagine 1" descr="logo.png">
            <a:extLst>
              <a:ext uri="{FF2B5EF4-FFF2-40B4-BE49-F238E27FC236}">
                <a16:creationId xmlns:a16="http://schemas.microsoft.com/office/drawing/2014/main" id="{F161990F-4562-543E-43AA-863D063C676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986" y="8551550"/>
            <a:ext cx="584895" cy="5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49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279</Words>
  <Application>Microsoft Office PowerPoint</Application>
  <PresentationFormat>A4 (21x29,7 cm)</PresentationFormat>
  <Paragraphs>67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Merriweather Sans ExtraBold</vt:lpstr>
      <vt:lpstr>Merriweather Sans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Marzia Maragucci</dc:creator>
  <cp:lastModifiedBy>Ilaria Gianetta</cp:lastModifiedBy>
  <cp:revision>43</cp:revision>
  <cp:lastPrinted>2023-04-27T07:36:54Z</cp:lastPrinted>
  <dcterms:created xsi:type="dcterms:W3CDTF">2023-03-29T09:01:07Z</dcterms:created>
  <dcterms:modified xsi:type="dcterms:W3CDTF">2023-05-29T13:52:51Z</dcterms:modified>
</cp:coreProperties>
</file>